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marai" pitchFamily="2" charset="-78"/>
      <p:regular r:id="rId12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8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7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تحليل التوزيع المكاني للخدمات الصحية في مديرية معين باستخدام نظم المعلومات الجغرافية (GIS)</a:t>
            </a:r>
            <a:endParaRPr lang="en-US" sz="44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22306" y="2651879"/>
            <a:ext cx="49143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واقع توزيع الخدمات الصحية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263" y="3797260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57003" y="3672483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لوحظ أن توزيع الخدمات الصحية يتم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بشكل عشوائي وغير منظم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168" y="3797260"/>
            <a:ext cx="113348" cy="1133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672483"/>
            <a:ext cx="6039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توجد بعض الشوارع التي تحتوي على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أربعة مستشفيات في نفس الموقع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263" y="4976693"/>
            <a:ext cx="113348" cy="113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7003" y="4851916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في المقابل، توجد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مناطق واسعة لا تتوفر فيها حتى عيادة صحية واحدة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168" y="4976693"/>
            <a:ext cx="113348" cy="1133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4851916"/>
            <a:ext cx="6039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هذا التفاوت يدل على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غياب الرقابة الحكومية</a:t>
            </a: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 في تنظيم وتوزيع المراكز الصحية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1872" y="1785461"/>
            <a:ext cx="55247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التركز المكاني للخدمات الصحية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99616"/>
            <a:ext cx="6667714" cy="5071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966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تشير النتائج إلى أن ما يقارب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80٪ من الخدمات الصحية</a:t>
            </a: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 تتركز في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الجزء الجنوبي الشرقي من مديرية معين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9521" y="3701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يتركز هذا التوزيع بشكل خاص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بالقرب من خط الستين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41439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في المقابل، تعاني معظم مناطق المديرية من انعدام كبير في الخدمات الصحية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224" y="1539716"/>
            <a:ext cx="74693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أسباب حرمان بعض المناطق من الخدمات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4288"/>
            <a:ext cx="7131010" cy="44866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6509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الطبيعة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الجبلية</a:t>
            </a: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 لعدد من مناطق المديرية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9521" y="30931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وجود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جامعة صنعاء</a:t>
            </a: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 التي تحد من التوسع العمراني والخدمي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35353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صعوبة إنشاء مرافق صحية في المناطق الوعرة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39775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ضعف البنية التحتية وشبكة الطرق في المناطق الطرفية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7759" y="2245876"/>
            <a:ext cx="89088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لماذا تتركز الخدمات في جنوب شرق مديرية معين؟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66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تعود أسباب تمركز الخدمات الصحية في هذه المنطقة إلى: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3326308" y="3884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411379" y="39270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1</a:t>
            </a:r>
            <a:endParaRPr lang="en-US" sz="26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64259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ارتفاع الكثافة السكانية</a:t>
            </a:r>
            <a:endParaRPr lang="en-US" sz="220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884206" y="3884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969276" y="39270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2</a:t>
            </a:r>
            <a:endParaRPr lang="en-US" sz="26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35893" y="396240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طبيعة الأرض </a:t>
            </a:r>
            <a:r>
              <a:rPr lang="en-US" sz="2200" dirty="0">
                <a:solidFill>
                  <a:srgbClr val="F98AC7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غير الجبلية</a:t>
            </a:r>
            <a:r>
              <a:rPr lang="en-US" sz="22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 وسهولة البناء</a:t>
            </a:r>
            <a:endParaRPr lang="en-US" sz="220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442103" y="3884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27173" y="39270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3</a:t>
            </a:r>
            <a:endParaRPr lang="en-US" sz="26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380053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توفر شبكة طرق جيدة</a:t>
            </a:r>
            <a:endParaRPr lang="en-US" sz="220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445281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حيث تقع معظم الخدمات بالقرب من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خط الستين الرئيسي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25791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مما يسهل الوصول للمواطنين والمركبات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7705" y="2432090"/>
            <a:ext cx="64789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أسباب الازدحام في بعض الصيدليات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28667" y="3452693"/>
            <a:ext cx="6407944" cy="877491"/>
          </a:xfrm>
          <a:prstGeom prst="roundRect">
            <a:avLst>
              <a:gd name="adj" fmla="val 1667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70" y="3452693"/>
            <a:ext cx="121920" cy="8774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85961" y="370998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تمركز عدد كبير من الصيدليات في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مواقع محددة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3452693"/>
            <a:ext cx="6408063" cy="877491"/>
          </a:xfrm>
          <a:prstGeom prst="roundRect">
            <a:avLst>
              <a:gd name="adj" fmla="val 1667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2" y="3452693"/>
            <a:ext cx="121920" cy="8774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370998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وجود معظم الصيدليات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بالقرب من المستشفيات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28667" y="4556998"/>
            <a:ext cx="6407944" cy="1240393"/>
          </a:xfrm>
          <a:prstGeom prst="roundRect">
            <a:avLst>
              <a:gd name="adj" fmla="val 117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170" y="4556998"/>
            <a:ext cx="121920" cy="12403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85961" y="481429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زيادة الطلب على الأدوية في محيط المنشآت الصحية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4556998"/>
            <a:ext cx="6408063" cy="1240393"/>
          </a:xfrm>
          <a:prstGeom prst="roundRect">
            <a:avLst>
              <a:gd name="adj" fmla="val 117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412" y="4556998"/>
            <a:ext cx="121920" cy="12403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51084" y="481429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غياب صيدليات كافية في الأحياء الأخرى مما يؤدي إلى ضغط وازدحام في مناطق معينة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5734" y="2895838"/>
            <a:ext cx="70108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العوامل التي يُنصح بدراستها أو تحسينها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070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الكثافة السكانية لكل حي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492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المسافة بين السكان وأقرب مركز صحي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91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توزيع شبكة الطرق وإمكانية الوصول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0070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طبيعة الأرض (جبلية / منبسطة)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4492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العلاقة المكانية بين المستشفيات والصيدليات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891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عدد الخدمات الصحية مقارنة بعدد السكان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96820" y="566857"/>
            <a:ext cx="4113728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التوصيات والمقترحات</a:t>
            </a:r>
            <a:endParaRPr lang="en-US" sz="320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205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82658" y="1697950"/>
            <a:ext cx="569392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توزيع </a:t>
            </a:r>
            <a:r>
              <a:rPr lang="en-US" sz="2000" dirty="0">
                <a:solidFill>
                  <a:srgbClr val="F98AC7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المستشفيات والعيادات والصيدليات بشكل متوازن</a:t>
            </a:r>
            <a:endParaRPr lang="en-US" sz="200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205" y="2726412"/>
            <a:ext cx="1028343" cy="1234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09529" y="2932033"/>
            <a:ext cx="596705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تغطية جميع مناطق المديرية بدلاً من التركّز في منطقة معينة</a:t>
            </a:r>
            <a:endParaRPr lang="en-US" sz="200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2205" y="3960495"/>
            <a:ext cx="1028343" cy="1234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6623" y="4166116"/>
            <a:ext cx="444996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تقليل الضغط والازدحام على الخدمات الحالية</a:t>
            </a:r>
            <a:endParaRPr lang="en-US" sz="200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2205" y="5194578"/>
            <a:ext cx="1028343" cy="12340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57311" y="5400199"/>
            <a:ext cx="561927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تحقيق العدالة المكانية في الوصول إلى الخدمات الصحية</a:t>
            </a:r>
            <a:endParaRPr lang="en-US" sz="2000" dirty="0">
              <a:latin typeface="Almarai" pitchFamily="2" charset="-78"/>
              <a:cs typeface="Almarai" pitchFamily="2" charset="-78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2205" y="6428661"/>
            <a:ext cx="1028343" cy="12340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38875" y="6634282"/>
            <a:ext cx="643770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استخدام GIS لتحديد </a:t>
            </a:r>
            <a:r>
              <a:rPr lang="en-US" sz="2000" dirty="0">
                <a:solidFill>
                  <a:srgbClr val="F98AC7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المواقع المثلى</a:t>
            </a:r>
            <a:r>
              <a:rPr lang="en-US" sz="2000" dirty="0">
                <a:solidFill>
                  <a:srgbClr val="DCD7E5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 لإنشاء خدمات صحية جديدة</a:t>
            </a:r>
            <a:endParaRPr lang="en-US" sz="2000" dirty="0">
              <a:latin typeface="Almarai" pitchFamily="2" charset="-78"/>
              <a:cs typeface="Almarai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3691" y="260651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Almarai" pitchFamily="2" charset="-78"/>
                <a:ea typeface="Montserrat" pitchFamily="34" charset="-122"/>
                <a:cs typeface="Almarai" pitchFamily="2" charset="-78"/>
              </a:rPr>
              <a:t>الخلاصة</a:t>
            </a:r>
            <a:endParaRPr lang="en-US" sz="35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6880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أظهر التحليل المكاني وجود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خلل واضح في توزيع الخدمات الصحية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8685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التركز المكاني أدى إلى </a:t>
            </a:r>
            <a:r>
              <a:rPr lang="en-US" sz="1750" dirty="0">
                <a:solidFill>
                  <a:srgbClr val="F98AC7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حرمان مناطق واسعة من المديرية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0491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lmarai" pitchFamily="2" charset="-78"/>
                <a:ea typeface="Heebo Light" pitchFamily="34" charset="-122"/>
                <a:cs typeface="Almarai" pitchFamily="2" charset="-78"/>
              </a:rPr>
              <a:t>يساهم التخطيط المعتمد على GIS في دعم اتخاذ القرار وتحسين توزيع الخدمات</a:t>
            </a:r>
            <a:endParaRPr lang="en-US" sz="1750" dirty="0">
              <a:latin typeface="Almarai" pitchFamily="2" charset="-78"/>
              <a:cs typeface="Almarai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19730" y="3513653"/>
            <a:ext cx="30480" cy="2109311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357</Words>
  <Application>Microsoft Office PowerPoint</Application>
  <PresentationFormat>مخصص</PresentationFormat>
  <Paragraphs>56</Paragraphs>
  <Slides>9</Slides>
  <Notes>9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2" baseType="lpstr">
      <vt:lpstr>Almarai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ِAbdullah Al_shreef</dc:creator>
  <cp:lastModifiedBy>ِAbdullah Al_shreef</cp:lastModifiedBy>
  <cp:revision>2</cp:revision>
  <dcterms:created xsi:type="dcterms:W3CDTF">2026-01-03T20:23:48Z</dcterms:created>
  <dcterms:modified xsi:type="dcterms:W3CDTF">2026-01-03T20:36:36Z</dcterms:modified>
</cp:coreProperties>
</file>